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</p:sldIdLst>
  <p:sldSz cx="14630400" cy="8229600"/>
  <p:notesSz cx="8229600" cy="14630400"/>
  <p:embeddedFontLst>
    <p:embeddedFont>
      <p:font typeface="Barlow" panose="00000500000000000000" pitchFamily="2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тегов Никита Андреевич" initials="КНА" lastIdx="1" clrIdx="0">
    <p:extLst>
      <p:ext uri="{19B8F6BF-5375-455C-9EA6-DF929625EA0E}">
        <p15:presenceInfo xmlns:p15="http://schemas.microsoft.com/office/powerpoint/2012/main" userId="Котегов Никита Андрее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1" d="100"/>
          <a:sy n="51" d="100"/>
        </p:scale>
        <p:origin x="8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/>
              <a:t>Количество</a:t>
            </a:r>
            <a:r>
              <a:rPr lang="ru-RU" sz="2800" baseline="0" dirty="0"/>
              <a:t> пропусков</a:t>
            </a:r>
            <a:endParaRPr lang="ru-RU" sz="2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Лист1!$B$2:$B$15</c:f>
              <c:numCache>
                <c:formatCode>General</c:formatCode>
                <c:ptCount val="14"/>
                <c:pt idx="0">
                  <c:v>9572</c:v>
                </c:pt>
                <c:pt idx="1">
                  <c:v>12014</c:v>
                </c:pt>
                <c:pt idx="2">
                  <c:v>10</c:v>
                </c:pt>
                <c:pt idx="3">
                  <c:v>2403</c:v>
                </c:pt>
                <c:pt idx="4">
                  <c:v>3063</c:v>
                </c:pt>
                <c:pt idx="5">
                  <c:v>4193</c:v>
                </c:pt>
                <c:pt idx="6">
                  <c:v>4596</c:v>
                </c:pt>
                <c:pt idx="7">
                  <c:v>10</c:v>
                </c:pt>
                <c:pt idx="8">
                  <c:v>2403</c:v>
                </c:pt>
                <c:pt idx="9">
                  <c:v>2998</c:v>
                </c:pt>
                <c:pt idx="10">
                  <c:v>167</c:v>
                </c:pt>
                <c:pt idx="11">
                  <c:v>9572</c:v>
                </c:pt>
                <c:pt idx="12">
                  <c:v>11582</c:v>
                </c:pt>
                <c:pt idx="13">
                  <c:v>3063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CA-432A-B9B5-968C5E0F2AB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Лист1!$C$2:$C$15</c:f>
              <c:numCache>
                <c:formatCode>General</c:formatCode>
                <c:ptCount val="14"/>
              </c:numCache>
            </c:numRef>
          </c:val>
          <c:extLst>
            <c:ext xmlns:c16="http://schemas.microsoft.com/office/drawing/2014/chart" uri="{C3380CC4-5D6E-409C-BE32-E72D297353CC}">
              <c16:uniqueId val="{00000001-A7CA-432A-B9B5-968C5E0F2ABD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Ref>
              <c:f>Лист1!$D$2:$D$15</c:f>
              <c:numCache>
                <c:formatCode>General</c:formatCode>
                <c:ptCount val="14"/>
              </c:numCache>
            </c:numRef>
          </c:val>
          <c:extLst>
            <c:ext xmlns:c16="http://schemas.microsoft.com/office/drawing/2014/chart" uri="{C3380CC4-5D6E-409C-BE32-E72D297353CC}">
              <c16:uniqueId val="{00000002-A7CA-432A-B9B5-968C5E0F2ABD}"/>
            </c:ext>
          </c:extLst>
        </c:ser>
        <c:ser>
          <c:idx val="3"/>
          <c:order val="3"/>
          <c:tx>
            <c:strRef>
              <c:f>Лист1!$A$14:$A$15</c:f>
              <c:strCache>
                <c:ptCount val="2"/>
                <c:pt idx="0">
                  <c:v>build_year</c:v>
                </c:pt>
                <c:pt idx="1">
                  <c:v>build_count_mix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Лист1!$A$2:$A$15</c:f>
              <c:strCache>
                <c:ptCount val="14"/>
                <c:pt idx="0">
                  <c:v>max_floor</c:v>
                </c:pt>
                <c:pt idx="1">
                  <c:v>state</c:v>
                </c:pt>
                <c:pt idx="2">
                  <c:v>railroad_station_walk_km</c:v>
                </c:pt>
                <c:pt idx="3">
                  <c:v>0_17_all</c:v>
                </c:pt>
                <c:pt idx="4">
                  <c:v>build_count_wood</c:v>
                </c:pt>
                <c:pt idx="5">
                  <c:v>life_sq</c:v>
                </c:pt>
                <c:pt idx="6">
                  <c:v>cafe_sum_1000_min_price_avg</c:v>
                </c:pt>
                <c:pt idx="7">
                  <c:v>metro_km_walk</c:v>
                </c:pt>
                <c:pt idx="8">
                  <c:v>total_trans_amt</c:v>
                </c:pt>
                <c:pt idx="9">
                  <c:v>cafe_sum_1500_min_price_avg</c:v>
                </c:pt>
                <c:pt idx="10">
                  <c:v>floor</c:v>
                </c:pt>
                <c:pt idx="11">
                  <c:v>num_room</c:v>
                </c:pt>
                <c:pt idx="12">
                  <c:v>build_year</c:v>
                </c:pt>
                <c:pt idx="13">
                  <c:v>build_count_mix</c:v>
                </c:pt>
              </c:strCache>
            </c:strRef>
          </c:cat>
          <c:val>
            <c:numLit>
              <c:formatCode>General</c:formatCode>
              <c:ptCount val="1"/>
              <c:pt idx="0">
                <c:v>1</c:v>
              </c:pt>
            </c:numLit>
          </c:val>
          <c:extLst>
            <c:ext xmlns:c16="http://schemas.microsoft.com/office/drawing/2014/chart" uri="{C3380CC4-5D6E-409C-BE32-E72D297353CC}">
              <c16:uniqueId val="{00000004-A7CA-432A-B9B5-968C5E0F2A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1"/>
        <c:overlap val="100"/>
        <c:axId val="484349712"/>
        <c:axId val="484348400"/>
      </c:barChart>
      <c:catAx>
        <c:axId val="48434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84348400"/>
        <c:crosses val="autoZero"/>
        <c:auto val="1"/>
        <c:lblAlgn val="ctr"/>
        <c:lblOffset val="100"/>
        <c:noMultiLvlLbl val="0"/>
      </c:catAx>
      <c:valAx>
        <c:axId val="484348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8434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bg1"/>
          </a:solidFill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800" dirty="0">
                <a:solidFill>
                  <a:schemeClr val="bg1"/>
                </a:solidFill>
              </a:rPr>
              <a:t>Распределение</a:t>
            </a:r>
            <a:r>
              <a:rPr lang="en-US" sz="2800" baseline="0" dirty="0">
                <a:solidFill>
                  <a:schemeClr val="bg1"/>
                </a:solidFill>
              </a:rPr>
              <a:t> churn</a:t>
            </a:r>
            <a:endParaRPr lang="ru-RU" sz="2800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распределение целевой переменной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5B15-4B53-A32B-98C8C4669D08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5B15-4B53-A32B-98C8C4669D08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22CC-490E-A438-BC58F5DBE8C1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22CC-490E-A438-BC58F5DBE8C1}"/>
              </c:ext>
            </c:extLst>
          </c:dPt>
          <c:dLbls>
            <c:dLbl>
              <c:idx val="0"/>
              <c:layout>
                <c:manualLayout>
                  <c:x val="-0.2344381249199915"/>
                  <c:y val="-0.2609518235344723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ru-RU" sz="2400" baseline="0" dirty="0">
                        <a:solidFill>
                          <a:schemeClr val="bg1"/>
                        </a:solidFill>
                      </a:rPr>
                      <a:t>Выплачена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576747912952151"/>
                      <c:h val="0.253737948376860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2-5B15-4B53-A32B-98C8C4669D08}"/>
                </c:ext>
              </c:extLst>
            </c:dLbl>
            <c:dLbl>
              <c:idx val="1"/>
              <c:layout>
                <c:manualLayout>
                  <c:x val="0.12683933258240807"/>
                  <c:y val="0.1449106842112770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ru-RU" sz="2000" baseline="0" dirty="0">
                        <a:solidFill>
                          <a:schemeClr val="accent1"/>
                        </a:solidFill>
                      </a:rPr>
                      <a:t>Не выплачена</a:t>
                    </a:r>
                    <a:endParaRPr lang="ru-RU" sz="20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976731654845935"/>
                      <c:h val="0.1763713904209763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3-5B15-4B53-A32B-98C8C4669D08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22CC-490E-A438-BC58F5DBE8C1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>
                          <a:lumMod val="6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22CC-490E-A438-BC58F5DBE8C1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numRef>
              <c:f>Лист1!$A$2:$A$5</c:f>
              <c:numCache>
                <c:formatCode>General</c:formatCode>
                <c:ptCount val="4"/>
                <c:pt idx="0">
                  <c:v>0</c:v>
                </c:pt>
                <c:pt idx="1">
                  <c:v>1</c:v>
                </c:pt>
              </c:numCache>
            </c:num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17178</c:v>
                </c:pt>
                <c:pt idx="1">
                  <c:v>3305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15-4B53-A32B-98C8C4669D08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9237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6509" y="2041742"/>
            <a:ext cx="13039855" cy="2324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ru-RU" sz="6000" b="1" i="0" dirty="0">
                <a:solidFill>
                  <a:schemeClr val="bg1"/>
                </a:solidFill>
                <a:effectLst/>
                <a:latin typeface="__inter_0eb472"/>
              </a:rPr>
              <a:t>Кейс Автоматизация выдачи Ипотеки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9AB227C-2965-47FD-8969-5640F02A154D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1EC050-6B8D-4CCE-93B5-BFE99495070D}"/>
              </a:ext>
            </a:extLst>
          </p:cNvPr>
          <p:cNvSpPr txBox="1"/>
          <p:nvPr/>
        </p:nvSpPr>
        <p:spPr>
          <a:xfrm>
            <a:off x="13691467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/8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59E4B2-6B13-40B6-BD72-7ABED5BCCCE1}"/>
              </a:ext>
            </a:extLst>
          </p:cNvPr>
          <p:cNvSpPr txBox="1"/>
          <p:nvPr/>
        </p:nvSpPr>
        <p:spPr>
          <a:xfrm>
            <a:off x="726509" y="3510202"/>
            <a:ext cx="116617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Состав команды</a:t>
            </a:r>
            <a:r>
              <a:rPr lang="en-US" sz="3600" dirty="0">
                <a:solidFill>
                  <a:schemeClr val="bg1"/>
                </a:solidFill>
              </a:rPr>
              <a:t>: </a:t>
            </a:r>
            <a:r>
              <a:rPr lang="ru-RU" sz="3600" dirty="0">
                <a:solidFill>
                  <a:schemeClr val="bg1"/>
                </a:solidFill>
              </a:rPr>
              <a:t>Ермаков Кирилл, Рафиков Тимур, Тетюхин Максим, Котегов Никита</a:t>
            </a:r>
          </a:p>
          <a:p>
            <a:endParaRPr lang="ru-RU" sz="3600" dirty="0">
              <a:solidFill>
                <a:schemeClr val="bg1"/>
              </a:solidFill>
            </a:endParaRPr>
          </a:p>
          <a:p>
            <a:r>
              <a:rPr lang="ru-RU" sz="3600" dirty="0">
                <a:solidFill>
                  <a:schemeClr val="bg1"/>
                </a:solidFill>
              </a:rPr>
              <a:t>Год: не 2007</a:t>
            </a:r>
            <a:endParaRPr lang="en-US" sz="3600" dirty="0">
              <a:solidFill>
                <a:schemeClr val="bg1"/>
              </a:solidFill>
            </a:endParaRPr>
          </a:p>
          <a:p>
            <a:endParaRPr lang="ru-RU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594134"/>
            <a:ext cx="644366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Пред</a:t>
            </a:r>
            <a:r>
              <a:rPr lang="ru-RU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об</a:t>
            </a:r>
            <a:r>
              <a:rPr lang="en-US" sz="4300" b="1" dirty="0" err="1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работка</a:t>
            </a: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датасета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50518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Удалени</a:t>
            </a:r>
            <a:r>
              <a:rPr lang="ru-RU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ru-RU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коррелирующих признаков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56536" y="202671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Удаление и </a:t>
            </a:r>
            <a:r>
              <a:rPr lang="ru-RU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заполнение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пропусков</a:t>
            </a:r>
            <a:r>
              <a:rPr lang="ru-RU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медианой</a:t>
            </a:r>
            <a:endParaRPr lang="en-US" sz="24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CC825E1-C3E0-4FE0-944C-8C06F6A1A841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24" name="Диаграмма 23">
            <a:extLst>
              <a:ext uri="{FF2B5EF4-FFF2-40B4-BE49-F238E27FC236}">
                <a16:creationId xmlns:a16="http://schemas.microsoft.com/office/drawing/2014/main" id="{4D6087E9-1126-4B25-8950-EB3DF569C1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2362098"/>
              </p:ext>
            </p:extLst>
          </p:nvPr>
        </p:nvGraphicFramePr>
        <p:xfrm>
          <a:off x="2438400" y="2421768"/>
          <a:ext cx="9636690" cy="5857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EDF155-8C8A-44B9-85F6-8F6501E6866C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2/8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6" y="69227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Анализ целевых переменных и определение используемой метрики</a:t>
            </a:r>
            <a:endParaRPr lang="en-US" sz="43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E398350-0A68-4FF1-855B-C7D1B8A25D0F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1A97A6F2-74F8-4F5E-9012-3008968650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1534624"/>
              </p:ext>
            </p:extLst>
          </p:nvPr>
        </p:nvGraphicFramePr>
        <p:xfrm>
          <a:off x="-1643821" y="2325108"/>
          <a:ext cx="9383091" cy="4557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CB996C-5A6A-47AC-942B-61CFD6AFB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833" y="2095379"/>
            <a:ext cx="7872836" cy="50166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72243A-643B-4C63-AA26-7B6670399618}"/>
              </a:ext>
            </a:extLst>
          </p:cNvPr>
          <p:cNvSpPr txBox="1"/>
          <p:nvPr/>
        </p:nvSpPr>
        <p:spPr>
          <a:xfrm>
            <a:off x="6085100" y="7204976"/>
            <a:ext cx="8131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* По горизонтальной оси представлена стоимость квартиры. По вертикальной оси – количество заявок на ипотеку на данную стоимость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2CB4AD-B34F-4FBF-8702-CDBD9751305C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3/8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C0B684-19FE-42DD-BE95-82A3CC3BDA73}"/>
              </a:ext>
            </a:extLst>
          </p:cNvPr>
          <p:cNvSpPr txBox="1"/>
          <p:nvPr/>
        </p:nvSpPr>
        <p:spPr>
          <a:xfrm>
            <a:off x="413358" y="6612835"/>
            <a:ext cx="4476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Выплатили: 84%</a:t>
            </a:r>
          </a:p>
          <a:p>
            <a:r>
              <a:rPr lang="ru-RU" sz="3600" dirty="0">
                <a:solidFill>
                  <a:schemeClr val="bg1"/>
                </a:solidFill>
              </a:rPr>
              <a:t>Не выплатили: 16% </a:t>
            </a:r>
            <a:endParaRPr lang="ru-RU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41018"/>
            <a:ext cx="1053369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Выбор модели машинного обучения</a:t>
            </a:r>
            <a:endParaRPr lang="en-US" sz="43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14C1799-CC84-4447-9E81-784837CFB93B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17448-DCDC-4F18-AC3B-96007951821B}"/>
              </a:ext>
            </a:extLst>
          </p:cNvPr>
          <p:cNvSpPr txBox="1"/>
          <p:nvPr/>
        </p:nvSpPr>
        <p:spPr>
          <a:xfrm>
            <a:off x="6858000" y="36576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268D30-E513-4AC0-B042-45A6D1D26ADC}"/>
              </a:ext>
            </a:extLst>
          </p:cNvPr>
          <p:cNvSpPr txBox="1"/>
          <p:nvPr/>
        </p:nvSpPr>
        <p:spPr>
          <a:xfrm>
            <a:off x="763957" y="1716786"/>
            <a:ext cx="13440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Для данной задачи мы используем модель машинного обучения </a:t>
            </a:r>
            <a:r>
              <a:rPr lang="en-US" sz="2400" dirty="0">
                <a:solidFill>
                  <a:schemeClr val="bg1"/>
                </a:solidFill>
              </a:rPr>
              <a:t>Random Forest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524A78E-7AE5-4E35-8DEC-E808F980B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018" y="2779470"/>
            <a:ext cx="6175964" cy="55720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338CA6-172E-4180-93FE-F819DF523FF6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4/8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02187" y="77912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Решение задачи ранжирования кредитных заявок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78821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2F0BED-1E3A-431F-85DB-0D453B69E261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13F9E-9A7C-442E-9887-F76851A68E92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5</a:t>
            </a:r>
            <a:r>
              <a:rPr lang="en-US" dirty="0">
                <a:solidFill>
                  <a:schemeClr val="bg1"/>
                </a:solidFill>
              </a:rPr>
              <a:t>/8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1394CB-B2AE-465C-B995-4DC41892530F}"/>
              </a:ext>
            </a:extLst>
          </p:cNvPr>
          <p:cNvSpPr txBox="1"/>
          <p:nvPr/>
        </p:nvSpPr>
        <p:spPr>
          <a:xfrm>
            <a:off x="1223835" y="2781698"/>
            <a:ext cx="121827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/>
              <a:t>З</a:t>
            </a:r>
            <a:r>
              <a:rPr lang="ru-RU" sz="6000" dirty="0">
                <a:solidFill>
                  <a:schemeClr val="bg1"/>
                </a:solidFill>
              </a:rPr>
              <a:t>ПРИОРИТЕТ</a:t>
            </a:r>
            <a:r>
              <a:rPr lang="en-US" sz="6000" dirty="0">
                <a:solidFill>
                  <a:schemeClr val="bg1"/>
                </a:solidFill>
              </a:rPr>
              <a:t> = (1 – CHURN) * PRICE</a:t>
            </a:r>
            <a:endParaRPr lang="ru-RU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1B7ABE-0958-4BCC-9232-B103C0441F39}"/>
              </a:ext>
            </a:extLst>
          </p:cNvPr>
          <p:cNvSpPr txBox="1"/>
          <p:nvPr/>
        </p:nvSpPr>
        <p:spPr>
          <a:xfrm>
            <a:off x="1590261" y="4788218"/>
            <a:ext cx="57249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CHURN </a:t>
            </a:r>
            <a:r>
              <a:rPr lang="ru-RU" sz="3200" dirty="0">
                <a:solidFill>
                  <a:schemeClr val="bg1"/>
                </a:solidFill>
              </a:rPr>
              <a:t>– вероятность того, что человек не погасит ипотеку</a:t>
            </a:r>
          </a:p>
          <a:p>
            <a:endParaRPr lang="ru-RU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PRICE</a:t>
            </a:r>
            <a:r>
              <a:rPr lang="ru-RU" sz="3200" dirty="0">
                <a:solidFill>
                  <a:schemeClr val="bg1"/>
                </a:solidFill>
              </a:rPr>
              <a:t> –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ru-RU" sz="3200" dirty="0">
                <a:solidFill>
                  <a:schemeClr val="bg1"/>
                </a:solidFill>
              </a:rPr>
              <a:t>оценочная стоимость жилья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326320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Интеграция с виртуальным ассистентом GigaChat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6" y="1462205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6" y="2326242"/>
            <a:ext cx="375999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Анализ кредитных заявок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864036" y="2817256"/>
            <a:ext cx="62660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Виртуальный ассистент GigaChat может помочь сотрудникам банка быстро проанализировать кредитные заявки и получить рекомендации по их ранжированию.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4899570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64037" y="5531432"/>
            <a:ext cx="366283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Интерпретация решений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864037" y="5874332"/>
            <a:ext cx="62660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GigaChat предоставляет детальные объяснения, почему та или иная заявка была отклонена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или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одобрена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основываясь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результатах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моделей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машинного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24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обучения</a:t>
            </a:r>
            <a:r>
              <a:rPr lang="en-US" sz="24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2400" dirty="0"/>
          </a:p>
          <a:p>
            <a:pPr marL="0" indent="0" algn="l">
              <a:lnSpc>
                <a:spcPts val="3100"/>
              </a:lnSpc>
              <a:buNone/>
            </a:pPr>
            <a:endParaRPr lang="en-US" sz="24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1E25E0-1EE9-472A-B420-603804EE0974}"/>
              </a:ext>
            </a:extLst>
          </p:cNvPr>
          <p:cNvSpPr/>
          <p:nvPr/>
        </p:nvSpPr>
        <p:spPr>
          <a:xfrm>
            <a:off x="12764022" y="7728559"/>
            <a:ext cx="1866378" cy="501041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C349F87-6626-47AF-AC74-3EB152A32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915" y="1452276"/>
            <a:ext cx="5865606" cy="5890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4B2D5F-D74F-4EF2-9D0E-3C741069AA98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6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ru-RU" dirty="0">
                <a:solidFill>
                  <a:schemeClr val="bg1"/>
                </a:solidFill>
              </a:rPr>
              <a:t>8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E40DF0-6285-4F6F-A23C-BAB1F00EDE4C}"/>
              </a:ext>
            </a:extLst>
          </p:cNvPr>
          <p:cNvSpPr txBox="1"/>
          <p:nvPr/>
        </p:nvSpPr>
        <p:spPr>
          <a:xfrm>
            <a:off x="1002082" y="773110"/>
            <a:ext cx="11786992" cy="757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400"/>
              </a:lnSpc>
              <a:buNone/>
            </a:pPr>
            <a:r>
              <a:rPr lang="ru-RU" sz="4400" b="1" dirty="0">
                <a:solidFill>
                  <a:schemeClr val="bg1"/>
                </a:solidFill>
              </a:rPr>
              <a:t>Сравнение моделей</a:t>
            </a:r>
            <a:endParaRPr lang="en-US" sz="4400" b="1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48B760D-62D8-4101-AD91-9977CF8E5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082" y="2834892"/>
            <a:ext cx="5933071" cy="4084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98BFF5-13D8-4C80-A33D-30024C6599EC}"/>
              </a:ext>
            </a:extLst>
          </p:cNvPr>
          <p:cNvSpPr txBox="1"/>
          <p:nvPr/>
        </p:nvSpPr>
        <p:spPr>
          <a:xfrm>
            <a:off x="1002082" y="2077569"/>
            <a:ext cx="11786992" cy="757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400"/>
              </a:lnSpc>
              <a:buNone/>
            </a:pPr>
            <a:r>
              <a:rPr lang="ru-RU" sz="4300" dirty="0">
                <a:solidFill>
                  <a:schemeClr val="bg1"/>
                </a:solidFill>
              </a:rPr>
              <a:t>До:</a:t>
            </a:r>
            <a:endParaRPr lang="en-US" sz="4300" dirty="0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66B0E11-314E-4545-A2F2-EC109B71D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064" y="2834892"/>
            <a:ext cx="6157329" cy="40843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FB9C56-368D-4B5F-90DF-1E37A0C66932}"/>
              </a:ext>
            </a:extLst>
          </p:cNvPr>
          <p:cNvSpPr txBox="1"/>
          <p:nvPr/>
        </p:nvSpPr>
        <p:spPr>
          <a:xfrm>
            <a:off x="7657064" y="2077569"/>
            <a:ext cx="11786992" cy="757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400"/>
              </a:lnSpc>
              <a:buNone/>
            </a:pPr>
            <a:r>
              <a:rPr lang="ru-RU" sz="4300" dirty="0">
                <a:solidFill>
                  <a:schemeClr val="bg1"/>
                </a:solidFill>
              </a:rPr>
              <a:t>После:</a:t>
            </a:r>
            <a:endParaRPr lang="en-US" sz="4300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AFC9431-03D9-49E3-AFE1-756FEFEE6049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39A36-0EB6-4B61-9511-FA734AACFCBB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7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ru-RU" dirty="0">
                <a:solidFill>
                  <a:schemeClr val="bg1"/>
                </a:solidFill>
              </a:rPr>
              <a:t>8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956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14447"/>
            <a:ext cx="821614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Результаты и наше решение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160858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Автоматизированное решение на основе моделей машинного обучения позволяет банку максимизировать прибыль и сократить риски при выдаче ипотечных кредитов. Интеграция с виртуальным ассистентом GigaChat повышает эффективность и качество обслуживания клиентов.</a:t>
            </a:r>
            <a:endParaRPr lang="en-US" sz="28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3057B4F-6B1D-472A-81C8-E44F505527F2}"/>
              </a:ext>
            </a:extLst>
          </p:cNvPr>
          <p:cNvSpPr/>
          <p:nvPr/>
        </p:nvSpPr>
        <p:spPr>
          <a:xfrm>
            <a:off x="12588658" y="7528142"/>
            <a:ext cx="2041742" cy="701458"/>
          </a:xfrm>
          <a:prstGeom prst="rect">
            <a:avLst/>
          </a:prstGeom>
          <a:solidFill>
            <a:srgbClr val="0706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9FC999C-FFF0-42E4-BB49-071C9E34C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572" y="3669402"/>
            <a:ext cx="4347255" cy="4347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C6CBA-645F-4632-B43D-8746B5F842C6}"/>
              </a:ext>
            </a:extLst>
          </p:cNvPr>
          <p:cNvSpPr txBox="1"/>
          <p:nvPr/>
        </p:nvSpPr>
        <p:spPr>
          <a:xfrm>
            <a:off x="13678941" y="7559644"/>
            <a:ext cx="52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8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ru-RU" dirty="0">
                <a:solidFill>
                  <a:schemeClr val="bg1"/>
                </a:solidFill>
              </a:rPr>
              <a:t>8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235</Words>
  <Application>Microsoft Office PowerPoint</Application>
  <PresentationFormat>Произвольный</PresentationFormat>
  <Paragraphs>47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__inter_0eb472</vt:lpstr>
      <vt:lpstr>Spline Sans Bold</vt:lpstr>
      <vt:lpstr>Barlow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Котегов Никита Андреевич</cp:lastModifiedBy>
  <cp:revision>29</cp:revision>
  <dcterms:created xsi:type="dcterms:W3CDTF">2024-11-30T23:17:35Z</dcterms:created>
  <dcterms:modified xsi:type="dcterms:W3CDTF">2024-12-01T10:18:09Z</dcterms:modified>
</cp:coreProperties>
</file>